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172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A400B-ABBF-43FC-B28E-29B85931B13F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2AE33-DE74-4D20-86E2-FBC73B4C1C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A400B-ABBF-43FC-B28E-29B85931B13F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2AE33-DE74-4D20-86E2-FBC73B4C1C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A400B-ABBF-43FC-B28E-29B85931B13F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2AE33-DE74-4D20-86E2-FBC73B4C1C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A400B-ABBF-43FC-B28E-29B85931B13F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2AE33-DE74-4D20-86E2-FBC73B4C1C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A400B-ABBF-43FC-B28E-29B85931B13F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2AE33-DE74-4D20-86E2-FBC73B4C1C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A400B-ABBF-43FC-B28E-29B85931B13F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2AE33-DE74-4D20-86E2-FBC73B4C1C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A400B-ABBF-43FC-B28E-29B85931B13F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2AE33-DE74-4D20-86E2-FBC73B4C1C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A400B-ABBF-43FC-B28E-29B85931B13F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2AE33-DE74-4D20-86E2-FBC73B4C1C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A400B-ABBF-43FC-B28E-29B85931B13F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2AE33-DE74-4D20-86E2-FBC73B4C1C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A400B-ABBF-43FC-B28E-29B85931B13F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2AE33-DE74-4D20-86E2-FBC73B4C1C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A400B-ABBF-43FC-B28E-29B85931B13F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2AE33-DE74-4D20-86E2-FBC73B4C1C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  <p:transition spd="slow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BBA400B-ABBF-43FC-B28E-29B85931B13F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CF2AE33-DE74-4D20-86E2-FBC73B4C1C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wedge/>
  </p:transition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800" y="381000"/>
            <a:ext cx="7406640" cy="1600200"/>
          </a:xfrm>
          <a:ln>
            <a:solidFill>
              <a:srgbClr val="C00000"/>
            </a:solidFill>
          </a:ln>
        </p:spPr>
        <p:txBody>
          <a:bodyPr/>
          <a:lstStyle/>
          <a:p>
            <a:pPr algn="ctr"/>
            <a:r>
              <a:rPr lang="en-US" dirty="0">
                <a:latin typeface="Baskerville Old Face" pitchFamily="18" charset="0"/>
              </a:rPr>
              <a:t>E-LEARNING INITIATIVES AT MOTOROLA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4953000"/>
            <a:ext cx="3124200" cy="914400"/>
          </a:xfrm>
          <a:ln>
            <a:solidFill>
              <a:srgbClr val="C00000"/>
            </a:solidFill>
          </a:ln>
        </p:spPr>
        <p:txBody>
          <a:bodyPr>
            <a:normAutofit fontScale="25000" lnSpcReduction="20000"/>
          </a:bodyPr>
          <a:lstStyle/>
          <a:p>
            <a:pPr algn="ctr"/>
            <a:r>
              <a:rPr lang="en-US" sz="9600" u="sng" dirty="0">
                <a:solidFill>
                  <a:schemeClr val="accent2">
                    <a:lumMod val="20000"/>
                    <a:lumOff val="80000"/>
                  </a:schemeClr>
                </a:solidFill>
                <a:latin typeface="Baskerville Old Face" pitchFamily="18" charset="0"/>
              </a:rPr>
              <a:t>PRESENTED BY:</a:t>
            </a:r>
          </a:p>
          <a:p>
            <a:pPr algn="ctr"/>
            <a:r>
              <a:rPr lang="en-US" sz="9600" dirty="0">
                <a:solidFill>
                  <a:schemeClr val="accent2">
                    <a:lumMod val="20000"/>
                    <a:lumOff val="80000"/>
                  </a:schemeClr>
                </a:solidFill>
                <a:latin typeface="Baskerville Old Face" pitchFamily="18" charset="0"/>
              </a:rPr>
              <a:t>      </a:t>
            </a:r>
            <a:r>
              <a:rPr lang="en-US" sz="9600" dirty="0"/>
              <a:t>Dr. </a:t>
            </a:r>
            <a:r>
              <a:rPr lang="en-US" sz="9600" dirty="0" err="1"/>
              <a:t>Srinibash</a:t>
            </a:r>
            <a:r>
              <a:rPr lang="en-US" sz="9600" dirty="0"/>
              <a:t> Dash</a:t>
            </a:r>
          </a:p>
          <a:p>
            <a:pPr algn="ctr"/>
            <a:r>
              <a:rPr lang="en-US" sz="9600" dirty="0"/>
              <a:t>School of Management</a:t>
            </a:r>
          </a:p>
          <a:p>
            <a:pPr algn="ctr"/>
            <a:r>
              <a:rPr lang="en-US" sz="9600" dirty="0"/>
              <a:t>GMU</a:t>
            </a:r>
          </a:p>
          <a:p>
            <a:endParaRPr lang="en-US" dirty="0">
              <a:solidFill>
                <a:schemeClr val="accent2">
                  <a:lumMod val="20000"/>
                  <a:lumOff val="80000"/>
                </a:schemeClr>
              </a:solidFill>
              <a:latin typeface="Baskerville Old Face" pitchFamily="18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304800"/>
            <a:ext cx="7479792" cy="1112838"/>
          </a:xfrm>
          <a:ln>
            <a:solidFill>
              <a:schemeClr val="accent3">
                <a:lumMod val="75000"/>
              </a:schemeClr>
            </a:solidFill>
          </a:ln>
        </p:spPr>
        <p:txBody>
          <a:bodyPr/>
          <a:lstStyle/>
          <a:p>
            <a:r>
              <a:rPr lang="en-US" dirty="0">
                <a:latin typeface="Baskerville Old Face" pitchFamily="18" charset="0"/>
              </a:rPr>
              <a:t>  E-LEARNING PROGRAMS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752600"/>
            <a:ext cx="7498080" cy="4800600"/>
          </a:xfrm>
        </p:spPr>
        <p:txBody>
          <a:bodyPr/>
          <a:lstStyle/>
          <a:p>
            <a:r>
              <a:rPr lang="en-US" dirty="0"/>
              <a:t>E-Learning also called as </a:t>
            </a:r>
            <a:r>
              <a:rPr lang="en-US" dirty="0">
                <a:solidFill>
                  <a:srgbClr val="92D050"/>
                </a:solidFill>
              </a:rPr>
              <a:t>distributed learning technology</a:t>
            </a:r>
            <a:r>
              <a:rPr lang="en-US" dirty="0"/>
              <a:t> is a form of learning that uses a network for delivery, interactions or facilitation. The network might use </a:t>
            </a:r>
            <a:r>
              <a:rPr lang="en-US" dirty="0">
                <a:solidFill>
                  <a:schemeClr val="accent3"/>
                </a:solidFill>
              </a:rPr>
              <a:t>LAN,WAN, Intranet or Internet</a:t>
            </a:r>
            <a:r>
              <a:rPr lang="en-US" dirty="0"/>
              <a:t>. E-Learning solutions enable new levels of learning across a company using many advanced technologies.</a:t>
            </a:r>
          </a:p>
        </p:txBody>
      </p:sp>
    </p:spTree>
  </p:cSld>
  <p:clrMapOvr>
    <a:masterClrMapping/>
  </p:clrMapOvr>
  <p:transition spd="slow">
    <p:wedg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accent3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Baskerville Old Face" pitchFamily="18" charset="0"/>
              </a:rPr>
              <a:t>E-LEARNING PROGRAMS IN MOTOROLA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In order to remain competitive the employees need to be trained on new technologies quickly.</a:t>
            </a:r>
          </a:p>
          <a:p>
            <a:r>
              <a:rPr lang="en-US" dirty="0"/>
              <a:t>In October 2000, an </a:t>
            </a:r>
            <a:r>
              <a:rPr lang="en-US" dirty="0">
                <a:solidFill>
                  <a:srgbClr val="FFFF00"/>
                </a:solidFill>
              </a:rPr>
              <a:t>e-learning programs </a:t>
            </a:r>
            <a:r>
              <a:rPr lang="en-US" dirty="0"/>
              <a:t>was set up by MU.</a:t>
            </a:r>
          </a:p>
          <a:p>
            <a:r>
              <a:rPr lang="en-US" dirty="0"/>
              <a:t>MU’s e-learning program was the e-learning portal that </a:t>
            </a:r>
            <a:r>
              <a:rPr lang="en-US" dirty="0">
                <a:solidFill>
                  <a:srgbClr val="92D050"/>
                </a:solidFill>
              </a:rPr>
              <a:t>allowed employees to learn new skills from their desks using internet and intranet</a:t>
            </a:r>
            <a:r>
              <a:rPr lang="en-US" dirty="0"/>
              <a:t>.</a:t>
            </a:r>
          </a:p>
          <a:p>
            <a:r>
              <a:rPr lang="en-US" dirty="0"/>
              <a:t>The portal developed both </a:t>
            </a:r>
            <a:r>
              <a:rPr lang="en-US" dirty="0">
                <a:solidFill>
                  <a:schemeClr val="accent3"/>
                </a:solidFill>
              </a:rPr>
              <a:t>synchronous and asynchronous programs</a:t>
            </a:r>
            <a:r>
              <a:rPr lang="en-US" dirty="0"/>
              <a:t> which allowed a blend of both trainer-led and self-directed learning.</a:t>
            </a:r>
          </a:p>
        </p:txBody>
      </p:sp>
    </p:spTree>
  </p:cSld>
  <p:clrMapOvr>
    <a:masterClrMapping/>
  </p:clrMapOvr>
  <p:transition spd="slow">
    <p:wedg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accent3">
                <a:lumMod val="75000"/>
              </a:schemeClr>
            </a:solidFill>
          </a:ln>
        </p:spPr>
        <p:txBody>
          <a:bodyPr/>
          <a:lstStyle/>
          <a:p>
            <a:pPr algn="ctr"/>
            <a:r>
              <a:rPr lang="en-US" dirty="0">
                <a:latin typeface="Baskerville Old Face" pitchFamily="18" charset="0"/>
              </a:rPr>
              <a:t>STEPS IN E-LEARNING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752600"/>
            <a:ext cx="7498080" cy="48006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The first step involved the </a:t>
            </a:r>
            <a:r>
              <a:rPr lang="en-US" dirty="0">
                <a:solidFill>
                  <a:srgbClr val="FFFF00"/>
                </a:solidFill>
              </a:rPr>
              <a:t>identification of skill gaps </a:t>
            </a:r>
            <a:r>
              <a:rPr lang="en-US" dirty="0"/>
              <a:t>and training requirement.</a:t>
            </a:r>
          </a:p>
          <a:p>
            <a:r>
              <a:rPr lang="en-US" dirty="0"/>
              <a:t>The second step in process was </a:t>
            </a:r>
            <a:r>
              <a:rPr lang="en-US" dirty="0">
                <a:solidFill>
                  <a:schemeClr val="accent3"/>
                </a:solidFill>
              </a:rPr>
              <a:t>checking the availability of online courses</a:t>
            </a:r>
            <a:r>
              <a:rPr lang="en-US" dirty="0"/>
              <a:t> relevant to the employees learning need.</a:t>
            </a:r>
          </a:p>
          <a:p>
            <a:r>
              <a:rPr lang="en-US" dirty="0"/>
              <a:t>The third step was the </a:t>
            </a:r>
            <a:r>
              <a:rPr lang="en-US" dirty="0">
                <a:solidFill>
                  <a:srgbClr val="92D050"/>
                </a:solidFill>
              </a:rPr>
              <a:t>enrollment</a:t>
            </a:r>
            <a:r>
              <a:rPr lang="en-US" dirty="0"/>
              <a:t> .</a:t>
            </a:r>
          </a:p>
          <a:p>
            <a:r>
              <a:rPr lang="en-US" dirty="0"/>
              <a:t>The fourth step was </a:t>
            </a:r>
            <a:r>
              <a:rPr lang="en-US" dirty="0">
                <a:solidFill>
                  <a:srgbClr val="00B0F0"/>
                </a:solidFill>
              </a:rPr>
              <a:t>charging the fees</a:t>
            </a:r>
            <a:r>
              <a:rPr lang="en-US" dirty="0"/>
              <a:t>.</a:t>
            </a:r>
          </a:p>
          <a:p>
            <a:r>
              <a:rPr lang="en-US" dirty="0"/>
              <a:t>The fifth step was where the actual learning took place. Employees were given up to </a:t>
            </a:r>
            <a:r>
              <a:rPr lang="en-US" dirty="0">
                <a:solidFill>
                  <a:srgbClr val="FFC000"/>
                </a:solidFill>
              </a:rPr>
              <a:t>three months training and taken tests</a:t>
            </a:r>
            <a:r>
              <a:rPr lang="en-US" dirty="0"/>
              <a:t> after the completion of training.</a:t>
            </a:r>
          </a:p>
          <a:p>
            <a:r>
              <a:rPr lang="en-US" dirty="0"/>
              <a:t>The final step involved </a:t>
            </a:r>
            <a:r>
              <a:rPr lang="en-US" dirty="0">
                <a:solidFill>
                  <a:srgbClr val="FF9999"/>
                </a:solidFill>
              </a:rPr>
              <a:t>listing of the credits </a:t>
            </a:r>
            <a:r>
              <a:rPr lang="en-US" dirty="0"/>
              <a:t>earned by an employee for the course undertaken. </a:t>
            </a:r>
          </a:p>
        </p:txBody>
      </p:sp>
    </p:spTree>
  </p:cSld>
  <p:clrMapOvr>
    <a:masterClrMapping/>
  </p:clrMapOvr>
  <p:transition spd="slow">
    <p:wedg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accent3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Baskerville Old Face" pitchFamily="18" charset="0"/>
              </a:rPr>
              <a:t>COLLEGE FOR LEARNING TECHNOLOGIES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828800"/>
            <a:ext cx="7498080" cy="480060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MU opened a </a:t>
            </a:r>
            <a:r>
              <a:rPr lang="en-US" dirty="0">
                <a:solidFill>
                  <a:schemeClr val="accent2"/>
                </a:solidFill>
              </a:rPr>
              <a:t>College for Learning Technologies.</a:t>
            </a:r>
          </a:p>
          <a:p>
            <a:r>
              <a:rPr lang="en-US" dirty="0"/>
              <a:t>It aimed at introducing novel approaches of using technology in training.</a:t>
            </a:r>
          </a:p>
          <a:p>
            <a:r>
              <a:rPr lang="en-US" dirty="0"/>
              <a:t>One of such approach is the </a:t>
            </a:r>
            <a:r>
              <a:rPr lang="en-US" dirty="0">
                <a:solidFill>
                  <a:srgbClr val="FF0000"/>
                </a:solidFill>
              </a:rPr>
              <a:t>Just In Time </a:t>
            </a:r>
            <a:r>
              <a:rPr lang="en-US" dirty="0"/>
              <a:t>approach.</a:t>
            </a:r>
          </a:p>
          <a:p>
            <a:r>
              <a:rPr lang="en-US" dirty="0"/>
              <a:t>The lectures consisted of video recording of lectures delivered by subject experts that the learners can use on their personal computers.</a:t>
            </a:r>
          </a:p>
          <a:p>
            <a:r>
              <a:rPr lang="en-US" dirty="0"/>
              <a:t>A set of frequently asked questions also appeared on screen, the learner could click the questions and view the answer.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wedg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706562"/>
          </a:xfrm>
          <a:ln>
            <a:solidFill>
              <a:schemeClr val="accent3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Baskerville Old Face" pitchFamily="18" charset="0"/>
              </a:rPr>
              <a:t>REASONS FOR E-LERNING NOT BEING A COMPLETE SUCCESS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2438400"/>
            <a:ext cx="7498080" cy="4800600"/>
          </a:xfrm>
        </p:spPr>
        <p:txBody>
          <a:bodyPr/>
          <a:lstStyle/>
          <a:p>
            <a:r>
              <a:rPr lang="en-US" dirty="0"/>
              <a:t>Many employees </a:t>
            </a:r>
            <a:r>
              <a:rPr lang="en-US" dirty="0">
                <a:solidFill>
                  <a:srgbClr val="FF9999"/>
                </a:solidFill>
              </a:rPr>
              <a:t>registered</a:t>
            </a:r>
            <a:r>
              <a:rPr lang="en-US" dirty="0"/>
              <a:t> for the courses </a:t>
            </a:r>
            <a:r>
              <a:rPr lang="en-US" dirty="0">
                <a:solidFill>
                  <a:srgbClr val="FF9999"/>
                </a:solidFill>
              </a:rPr>
              <a:t>but did not start</a:t>
            </a:r>
            <a:r>
              <a:rPr lang="en-US" dirty="0"/>
              <a:t> them.</a:t>
            </a:r>
          </a:p>
          <a:p>
            <a:r>
              <a:rPr lang="en-US" dirty="0"/>
              <a:t>Employees complained of </a:t>
            </a:r>
            <a:r>
              <a:rPr lang="en-US" dirty="0">
                <a:solidFill>
                  <a:srgbClr val="00B0F0"/>
                </a:solidFill>
              </a:rPr>
              <a:t>lack of time</a:t>
            </a:r>
            <a:r>
              <a:rPr lang="en-US" dirty="0"/>
              <a:t>.</a:t>
            </a:r>
          </a:p>
          <a:p>
            <a:r>
              <a:rPr lang="en-US" dirty="0"/>
              <a:t>Some employees complained about </a:t>
            </a:r>
            <a:r>
              <a:rPr lang="en-US" dirty="0">
                <a:solidFill>
                  <a:srgbClr val="92D050"/>
                </a:solidFill>
              </a:rPr>
              <a:t>inability to download files </a:t>
            </a:r>
            <a:r>
              <a:rPr lang="en-US" dirty="0"/>
              <a:t>as their main reasons for not completing their courses.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 spd="slow">
    <p:wedg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accent3">
                <a:lumMod val="75000"/>
              </a:schemeClr>
            </a:solidFill>
          </a:ln>
        </p:spPr>
        <p:txBody>
          <a:bodyPr/>
          <a:lstStyle/>
          <a:p>
            <a:pPr algn="ctr"/>
            <a:r>
              <a:rPr lang="en-US" dirty="0">
                <a:latin typeface="Baskerville Old Face" pitchFamily="18" charset="0"/>
              </a:rPr>
              <a:t>LEARNING GUIDES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To increase user acceptance MU devised </a:t>
            </a:r>
            <a:r>
              <a:rPr lang="en-US" dirty="0">
                <a:solidFill>
                  <a:srgbClr val="92D050"/>
                </a:solidFill>
              </a:rPr>
              <a:t>‘Learning Guide’</a:t>
            </a:r>
            <a:r>
              <a:rPr lang="en-US" dirty="0"/>
              <a:t> that assisted the employees in case of any difficulty faced while taking a e-learning course.</a:t>
            </a:r>
          </a:p>
          <a:p>
            <a:r>
              <a:rPr lang="en-US" dirty="0"/>
              <a:t>The guide functioned in four steps: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Firstly, the guide </a:t>
            </a:r>
            <a:r>
              <a:rPr lang="en-US" dirty="0">
                <a:solidFill>
                  <a:srgbClr val="FFC000"/>
                </a:solidFill>
              </a:rPr>
              <a:t>sent an e-mail </a:t>
            </a:r>
            <a:r>
              <a:rPr lang="en-US" dirty="0"/>
              <a:t>to the employees when they registered for the course.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Secondly, it sent an e-mail again after four days which </a:t>
            </a:r>
            <a:r>
              <a:rPr lang="en-US" dirty="0">
                <a:solidFill>
                  <a:srgbClr val="00B0F0"/>
                </a:solidFill>
              </a:rPr>
              <a:t>reminded that the employees that the user guide was available</a:t>
            </a:r>
            <a:r>
              <a:rPr lang="en-US" dirty="0"/>
              <a:t> for any required assistance.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Thirdly, an </a:t>
            </a:r>
            <a:r>
              <a:rPr lang="en-US" dirty="0">
                <a:solidFill>
                  <a:schemeClr val="accent3"/>
                </a:solidFill>
              </a:rPr>
              <a:t>e-mail was sent to the manager </a:t>
            </a:r>
            <a:r>
              <a:rPr lang="en-US" dirty="0"/>
              <a:t>requesting him to support the employee in training.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Fourthly, it again sent an e-mail to the manager after for days </a:t>
            </a:r>
            <a:r>
              <a:rPr lang="en-US" dirty="0">
                <a:solidFill>
                  <a:srgbClr val="FF9999"/>
                </a:solidFill>
              </a:rPr>
              <a:t>reminding</a:t>
            </a:r>
            <a:r>
              <a:rPr lang="en-US" dirty="0"/>
              <a:t> him </a:t>
            </a:r>
            <a:r>
              <a:rPr lang="en-US" dirty="0">
                <a:solidFill>
                  <a:srgbClr val="FF9999"/>
                </a:solidFill>
              </a:rPr>
              <a:t>to extend his support </a:t>
            </a:r>
            <a:r>
              <a:rPr lang="en-US" dirty="0"/>
              <a:t>and to </a:t>
            </a:r>
            <a:r>
              <a:rPr lang="en-US" dirty="0">
                <a:solidFill>
                  <a:srgbClr val="FF9999"/>
                </a:solidFill>
              </a:rPr>
              <a:t>review</a:t>
            </a:r>
            <a:r>
              <a:rPr lang="en-US" dirty="0"/>
              <a:t> the learner’s progress. </a:t>
            </a:r>
          </a:p>
        </p:txBody>
      </p:sp>
    </p:spTree>
  </p:cSld>
  <p:clrMapOvr>
    <a:masterClrMapping/>
  </p:clrMapOvr>
  <p:transition spd="slow">
    <p:wedg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accent3">
                <a:lumMod val="75000"/>
              </a:schemeClr>
            </a:solidFill>
          </a:ln>
        </p:spPr>
        <p:txBody>
          <a:bodyPr/>
          <a:lstStyle/>
          <a:p>
            <a:pPr algn="ctr"/>
            <a:r>
              <a:rPr lang="en-US" dirty="0">
                <a:latin typeface="Baskerville Old Face" pitchFamily="18" charset="0"/>
              </a:rPr>
              <a:t>RECENT DEVELOPMENTS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After e-learning now Motorola has decided to </a:t>
            </a:r>
            <a:r>
              <a:rPr lang="en-US" dirty="0">
                <a:solidFill>
                  <a:srgbClr val="FF9999"/>
                </a:solidFill>
              </a:rPr>
              <a:t>make learning available on mobiles</a:t>
            </a:r>
            <a:r>
              <a:rPr lang="en-US" dirty="0"/>
              <a:t> also.</a:t>
            </a:r>
          </a:p>
          <a:p>
            <a:r>
              <a:rPr lang="en-US" dirty="0"/>
              <a:t>Advantages of learning on mobile are: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It helps the learning reach on </a:t>
            </a:r>
            <a:r>
              <a:rPr lang="en-US" dirty="0">
                <a:solidFill>
                  <a:srgbClr val="92D050"/>
                </a:solidFill>
              </a:rPr>
              <a:t>just in time </a:t>
            </a:r>
            <a:r>
              <a:rPr lang="en-US" dirty="0"/>
              <a:t>to the employee who needs it.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The employees can </a:t>
            </a:r>
            <a:r>
              <a:rPr lang="en-US" dirty="0">
                <a:solidFill>
                  <a:srgbClr val="00B0F0"/>
                </a:solidFill>
              </a:rPr>
              <a:t>talk to the other employees</a:t>
            </a:r>
            <a:r>
              <a:rPr lang="en-US" dirty="0"/>
              <a:t> who is also taking the same course.</a:t>
            </a:r>
          </a:p>
        </p:txBody>
      </p:sp>
    </p:spTree>
  </p:cSld>
  <p:clrMapOvr>
    <a:masterClrMapping/>
  </p:clrMapOvr>
  <p:transition spd="slow">
    <p:wedg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accent3">
                <a:lumMod val="75000"/>
              </a:schemeClr>
            </a:solidFill>
          </a:ln>
        </p:spPr>
        <p:txBody>
          <a:bodyPr/>
          <a:lstStyle/>
          <a:p>
            <a:pPr algn="ctr"/>
            <a:r>
              <a:rPr lang="en-US" dirty="0">
                <a:latin typeface="Baskerville Old Face" pitchFamily="18" charset="0"/>
              </a:rP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752600"/>
            <a:ext cx="7498080" cy="4800600"/>
          </a:xfrm>
        </p:spPr>
        <p:txBody>
          <a:bodyPr/>
          <a:lstStyle/>
          <a:p>
            <a:r>
              <a:rPr lang="en-US" dirty="0"/>
              <a:t>Motorola incorporated e-learning into its corporate strategy inorder to </a:t>
            </a:r>
            <a:r>
              <a:rPr lang="en-US" dirty="0">
                <a:solidFill>
                  <a:srgbClr val="00B0F0"/>
                </a:solidFill>
              </a:rPr>
              <a:t>reduce </a:t>
            </a:r>
            <a:r>
              <a:rPr lang="en-US" dirty="0"/>
              <a:t>training </a:t>
            </a:r>
            <a:r>
              <a:rPr lang="en-US" dirty="0">
                <a:solidFill>
                  <a:srgbClr val="00B0F0"/>
                </a:solidFill>
              </a:rPr>
              <a:t>cost and time</a:t>
            </a:r>
            <a:r>
              <a:rPr lang="en-US" dirty="0"/>
              <a:t>.</a:t>
            </a:r>
          </a:p>
          <a:p>
            <a:r>
              <a:rPr lang="en-US" dirty="0"/>
              <a:t>E-Learning helped the company to maintain consistency in the course </a:t>
            </a:r>
            <a:r>
              <a:rPr lang="en-US" dirty="0">
                <a:solidFill>
                  <a:srgbClr val="92D050"/>
                </a:solidFill>
              </a:rPr>
              <a:t>delivery through out the world at reduced cost.</a:t>
            </a:r>
          </a:p>
        </p:txBody>
      </p:sp>
    </p:spTree>
  </p:cSld>
  <p:clrMapOvr>
    <a:masterClrMapping/>
  </p:clrMapOvr>
  <p:transition spd="slow">
    <p:wedg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95400" y="2286000"/>
            <a:ext cx="6794168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all" spc="0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   </a:t>
            </a:r>
            <a:r>
              <a:rPr lang="en-US" sz="7200" b="1" cap="all" spc="0" dirty="0">
                <a:ln w="0"/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THANK YOU</a:t>
            </a:r>
          </a:p>
        </p:txBody>
      </p:sp>
    </p:spTree>
  </p:cSld>
  <p:clrMapOvr>
    <a:masterClrMapping/>
  </p:clrMapOvr>
  <p:transition spd="slow"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C0000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chemeClr val="accent2">
                    <a:lumMod val="20000"/>
                    <a:lumOff val="80000"/>
                  </a:schemeClr>
                </a:solidFill>
                <a:latin typeface="Baskerville Old Face" pitchFamily="18" charset="0"/>
              </a:rPr>
              <a:t>INTRODUCTION OF THE COMPANY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676400"/>
            <a:ext cx="7498080" cy="54102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Motorola</a:t>
            </a:r>
            <a:r>
              <a:rPr lang="en-US" sz="2800" dirty="0"/>
              <a:t> was founded by the </a:t>
            </a:r>
            <a:r>
              <a:rPr lang="en-US" sz="28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Galvin brothers</a:t>
            </a:r>
            <a:r>
              <a:rPr lang="en-US" sz="2800" dirty="0"/>
              <a:t> in 1928 in the name of </a:t>
            </a:r>
            <a:r>
              <a:rPr lang="en-US" sz="28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Galvin Manufacturing Corporation in Chicago, </a:t>
            </a:r>
            <a:r>
              <a:rPr lang="en-US" sz="2800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Ilinois</a:t>
            </a:r>
            <a:r>
              <a:rPr lang="en-US" sz="28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, US.</a:t>
            </a:r>
          </a:p>
          <a:p>
            <a:r>
              <a:rPr lang="en-US" sz="2800" dirty="0"/>
              <a:t>Its first product was “</a:t>
            </a:r>
            <a:r>
              <a:rPr lang="en-US" sz="2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Battery Eliminator</a:t>
            </a:r>
            <a:r>
              <a:rPr lang="en-US" sz="2800" dirty="0"/>
              <a:t>”.</a:t>
            </a:r>
          </a:p>
          <a:p>
            <a:r>
              <a:rPr lang="en-US" sz="2800" dirty="0"/>
              <a:t>In 1930s the company successfully commercialized </a:t>
            </a:r>
            <a:r>
              <a:rPr lang="en-US" sz="2800" dirty="0">
                <a:solidFill>
                  <a:schemeClr val="bg2">
                    <a:lumMod val="60000"/>
                    <a:lumOff val="40000"/>
                  </a:schemeClr>
                </a:solidFill>
              </a:rPr>
              <a:t>car radios in the name of Motorola</a:t>
            </a:r>
            <a:r>
              <a:rPr lang="en-US" sz="2800" dirty="0"/>
              <a:t>.</a:t>
            </a:r>
          </a:p>
          <a:p>
            <a:r>
              <a:rPr lang="en-US" sz="2800" dirty="0"/>
              <a:t>In 1947 the company’s name was changed to Motorola Inc.</a:t>
            </a:r>
          </a:p>
          <a:p>
            <a:r>
              <a:rPr lang="en-US" sz="3000" dirty="0"/>
              <a:t>In 1950s it became a commercial producer and supplier of </a:t>
            </a:r>
            <a:r>
              <a:rPr lang="en-US" sz="3000" dirty="0">
                <a:solidFill>
                  <a:srgbClr val="00B0F0"/>
                </a:solidFill>
              </a:rPr>
              <a:t>semiconductors</a:t>
            </a:r>
            <a:r>
              <a:rPr lang="en-US" sz="3000" dirty="0"/>
              <a:t>.</a:t>
            </a:r>
          </a:p>
          <a:p>
            <a:r>
              <a:rPr lang="en-US" sz="3000" dirty="0"/>
              <a:t>During the period of 1965-1980 it expanded its international presence by adding plants in many countries.</a:t>
            </a:r>
          </a:p>
          <a:p>
            <a:endParaRPr lang="en-US" sz="3000" dirty="0"/>
          </a:p>
        </p:txBody>
      </p:sp>
    </p:spTree>
  </p:cSld>
  <p:clrMapOvr>
    <a:masterClrMapping/>
  </p:clrMapOvr>
  <p:transition spd="slow"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C0000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Baskerville Old Face" pitchFamily="18" charset="0"/>
              </a:rPr>
              <a:t>NEED FOR TRAINING IN MOTOROLA INC.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057400"/>
            <a:ext cx="7498080" cy="4038600"/>
          </a:xfrm>
        </p:spPr>
        <p:txBody>
          <a:bodyPr/>
          <a:lstStyle/>
          <a:p>
            <a:r>
              <a:rPr lang="en-US" dirty="0"/>
              <a:t>Rising </a:t>
            </a:r>
            <a:r>
              <a:rPr lang="en-US" dirty="0">
                <a:solidFill>
                  <a:srgbClr val="00B0F0"/>
                </a:solidFill>
              </a:rPr>
              <a:t>competition.</a:t>
            </a:r>
          </a:p>
          <a:p>
            <a:r>
              <a:rPr lang="en-US" dirty="0"/>
              <a:t>Increasing demand of the </a:t>
            </a:r>
            <a:r>
              <a:rPr lang="en-US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customers</a:t>
            </a:r>
            <a:r>
              <a:rPr lang="en-US" dirty="0"/>
              <a:t> for new products.</a:t>
            </a:r>
          </a:p>
          <a:p>
            <a:r>
              <a:rPr lang="en-US" dirty="0"/>
              <a:t>Most </a:t>
            </a:r>
            <a:r>
              <a:rPr lang="en-US" dirty="0">
                <a:solidFill>
                  <a:schemeClr val="accent3"/>
                </a:solidFill>
              </a:rPr>
              <a:t>workforce</a:t>
            </a:r>
            <a:r>
              <a:rPr lang="en-US" dirty="0"/>
              <a:t> were not able to carry out even simple arithmetic calculations.</a:t>
            </a:r>
          </a:p>
          <a:p>
            <a:r>
              <a:rPr lang="en-US" dirty="0"/>
              <a:t> Drastic need for the </a:t>
            </a:r>
            <a:r>
              <a:rPr lang="en-US" dirty="0">
                <a:solidFill>
                  <a:srgbClr val="FFFF00"/>
                </a:solidFill>
              </a:rPr>
              <a:t>upgradation of the employees skill.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latin typeface="Baskerville Old Face" pitchFamily="18" charset="0"/>
              </a:rPr>
              <a:t>ESTABLISHMENT OF MOTOROLA TRAINING AND EDUCATION CENTER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905000"/>
            <a:ext cx="7498080" cy="480060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It was established in 1980 inorder to impart quality training to both </a:t>
            </a:r>
            <a:r>
              <a:rPr lang="en-US" dirty="0">
                <a:solidFill>
                  <a:srgbClr val="FFFF00"/>
                </a:solidFill>
              </a:rPr>
              <a:t>workers and executives</a:t>
            </a:r>
            <a:r>
              <a:rPr lang="en-US" dirty="0"/>
              <a:t>.</a:t>
            </a:r>
          </a:p>
          <a:p>
            <a:r>
              <a:rPr lang="en-US" dirty="0"/>
              <a:t>It understand MOTOROLA’s </a:t>
            </a:r>
            <a:r>
              <a:rPr lang="en-US" dirty="0">
                <a:solidFill>
                  <a:srgbClr val="FF9999"/>
                </a:solidFill>
              </a:rPr>
              <a:t>training requirements</a:t>
            </a:r>
            <a:r>
              <a:rPr lang="en-US" dirty="0"/>
              <a:t>, </a:t>
            </a:r>
            <a:r>
              <a:rPr lang="en-US" dirty="0">
                <a:solidFill>
                  <a:srgbClr val="FF9999"/>
                </a:solidFill>
              </a:rPr>
              <a:t>design courses </a:t>
            </a:r>
            <a:r>
              <a:rPr lang="en-US" dirty="0"/>
              <a:t>that catered to those requirements and </a:t>
            </a:r>
            <a:r>
              <a:rPr lang="en-US" dirty="0">
                <a:solidFill>
                  <a:srgbClr val="FF9999"/>
                </a:solidFill>
              </a:rPr>
              <a:t>update employee skills </a:t>
            </a:r>
            <a:r>
              <a:rPr lang="en-US" dirty="0"/>
              <a:t>to help them adapt to the changing times.</a:t>
            </a:r>
          </a:p>
          <a:p>
            <a:r>
              <a:rPr lang="en-US" dirty="0"/>
              <a:t>It designed an elaborate program that trained employees in various work processes in manufacturing unit.</a:t>
            </a:r>
          </a:p>
          <a:p>
            <a:r>
              <a:rPr lang="en-US" dirty="0"/>
              <a:t>It believed that </a:t>
            </a:r>
            <a:r>
              <a:rPr lang="en-US" dirty="0">
                <a:solidFill>
                  <a:srgbClr val="00B0F0"/>
                </a:solidFill>
              </a:rPr>
              <a:t>greater knowledge of work </a:t>
            </a:r>
            <a:r>
              <a:rPr lang="en-US" dirty="0"/>
              <a:t>processes would </a:t>
            </a:r>
            <a:r>
              <a:rPr lang="en-US" dirty="0">
                <a:solidFill>
                  <a:srgbClr val="00B0F0"/>
                </a:solidFill>
              </a:rPr>
              <a:t>translate into enhanced quality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ransition spd="slow"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C00000"/>
            </a:solidFill>
          </a:ln>
        </p:spPr>
        <p:txBody>
          <a:bodyPr/>
          <a:lstStyle/>
          <a:p>
            <a:pPr algn="ctr"/>
            <a:r>
              <a:rPr lang="en-US" dirty="0">
                <a:latin typeface="Baskerville Old Face" pitchFamily="18" charset="0"/>
              </a:rPr>
              <a:t>MTEC RENAMED AS MU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752600"/>
            <a:ext cx="7498080" cy="4800600"/>
          </a:xfrm>
        </p:spPr>
        <p:txBody>
          <a:bodyPr/>
          <a:lstStyle/>
          <a:p>
            <a:r>
              <a:rPr lang="en-US" dirty="0">
                <a:solidFill>
                  <a:srgbClr val="00B0F0"/>
                </a:solidFill>
              </a:rPr>
              <a:t>MTEC</a:t>
            </a:r>
            <a:r>
              <a:rPr lang="en-US" dirty="0"/>
              <a:t> was renamed as </a:t>
            </a:r>
            <a:r>
              <a:rPr lang="en-US" dirty="0">
                <a:solidFill>
                  <a:srgbClr val="00B0F0"/>
                </a:solidFill>
              </a:rPr>
              <a:t>MU</a:t>
            </a:r>
            <a:r>
              <a:rPr lang="en-US" dirty="0"/>
              <a:t> in 1989.</a:t>
            </a:r>
          </a:p>
          <a:p>
            <a:r>
              <a:rPr lang="en-US" dirty="0"/>
              <a:t>It was given </a:t>
            </a:r>
            <a:r>
              <a:rPr lang="en-US" dirty="0">
                <a:solidFill>
                  <a:srgbClr val="00B050"/>
                </a:solidFill>
              </a:rPr>
              <a:t>overall responsibility </a:t>
            </a:r>
            <a:r>
              <a:rPr lang="en-US" dirty="0"/>
              <a:t>for all the training needs of the company.</a:t>
            </a:r>
          </a:p>
          <a:p>
            <a:r>
              <a:rPr lang="en-US" dirty="0"/>
              <a:t>It had to </a:t>
            </a:r>
            <a:r>
              <a:rPr lang="en-US" dirty="0">
                <a:solidFill>
                  <a:srgbClr val="FF99FF"/>
                </a:solidFill>
              </a:rPr>
              <a:t>cater a large number of employees</a:t>
            </a:r>
            <a:r>
              <a:rPr lang="en-US" dirty="0"/>
              <a:t> with </a:t>
            </a:r>
            <a:r>
              <a:rPr lang="en-US" dirty="0">
                <a:solidFill>
                  <a:srgbClr val="FF99FF"/>
                </a:solidFill>
              </a:rPr>
              <a:t>diverse training needs </a:t>
            </a:r>
            <a:r>
              <a:rPr lang="en-US" dirty="0"/>
              <a:t>in </a:t>
            </a:r>
            <a:r>
              <a:rPr lang="en-US" dirty="0">
                <a:solidFill>
                  <a:srgbClr val="FF99FF"/>
                </a:solidFill>
              </a:rPr>
              <a:t>different locations </a:t>
            </a:r>
            <a:r>
              <a:rPr lang="en-US" dirty="0"/>
              <a:t>all over the world.</a:t>
            </a:r>
          </a:p>
          <a:p>
            <a:pPr>
              <a:buNone/>
            </a:pPr>
            <a:r>
              <a:rPr lang="en-US" dirty="0"/>
              <a:t>The training itself also had to be conducted at </a:t>
            </a:r>
            <a:r>
              <a:rPr lang="en-US" dirty="0">
                <a:solidFill>
                  <a:srgbClr val="0070C0"/>
                </a:solidFill>
              </a:rPr>
              <a:t>different locations worldwide.</a:t>
            </a:r>
          </a:p>
        </p:txBody>
      </p:sp>
    </p:spTree>
  </p:cSld>
  <p:clrMapOvr>
    <a:masterClrMapping/>
  </p:clrMapOvr>
  <p:transition spd="slow"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C00000"/>
            </a:solidFill>
          </a:ln>
        </p:spPr>
        <p:txBody>
          <a:bodyPr>
            <a:normAutofit fontScale="90000"/>
          </a:bodyPr>
          <a:lstStyle/>
          <a:p>
            <a:r>
              <a:rPr lang="en-US" dirty="0">
                <a:latin typeface="Baskerville Old Face" pitchFamily="18" charset="0"/>
              </a:rPr>
              <a:t>CHALLENGES FACED BY MU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752600"/>
            <a:ext cx="7498080" cy="4800600"/>
          </a:xfrm>
        </p:spPr>
        <p:txBody>
          <a:bodyPr/>
          <a:lstStyle/>
          <a:p>
            <a:pPr>
              <a:buNone/>
            </a:pPr>
            <a:r>
              <a:rPr lang="en-US" dirty="0"/>
              <a:t>   MU was able to realize its training objectives through classroom training programs. However, this mode of learning presented two major challenges. They are:</a:t>
            </a:r>
          </a:p>
          <a:p>
            <a:r>
              <a:rPr lang="en-US" dirty="0"/>
              <a:t>Firstly, the </a:t>
            </a:r>
            <a:r>
              <a:rPr lang="en-US" dirty="0">
                <a:solidFill>
                  <a:srgbClr val="0070C0"/>
                </a:solidFill>
              </a:rPr>
              <a:t>cost involved was too high</a:t>
            </a:r>
            <a:r>
              <a:rPr lang="en-US" dirty="0"/>
              <a:t>.</a:t>
            </a:r>
          </a:p>
          <a:p>
            <a:r>
              <a:rPr lang="en-US" dirty="0"/>
              <a:t>Secondly, </a:t>
            </a:r>
            <a:r>
              <a:rPr lang="en-US" dirty="0">
                <a:solidFill>
                  <a:schemeClr val="accent3"/>
                </a:solidFill>
              </a:rPr>
              <a:t>the classroom method could not cater to individual training needs effectively.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228600"/>
            <a:ext cx="7498080" cy="1143000"/>
          </a:xfrm>
          <a:ln>
            <a:solidFill>
              <a:srgbClr val="C00000"/>
            </a:solidFill>
          </a:ln>
        </p:spPr>
        <p:txBody>
          <a:bodyPr>
            <a:normAutofit fontScale="90000"/>
          </a:bodyPr>
          <a:lstStyle/>
          <a:p>
            <a:r>
              <a:rPr lang="en-US" dirty="0">
                <a:latin typeface="Baskerville Old Face" pitchFamily="18" charset="0"/>
              </a:rPr>
              <a:t>NEW METHODS OF TRAINING AS ADOPTED BY MOTOROLA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676400"/>
            <a:ext cx="7498080" cy="4800600"/>
          </a:xfrm>
        </p:spPr>
        <p:txBody>
          <a:bodyPr/>
          <a:lstStyle/>
          <a:p>
            <a:pPr>
              <a:buNone/>
            </a:pPr>
            <a:r>
              <a:rPr lang="en-US" dirty="0"/>
              <a:t>   In order to eliminate the heavy time and cost incurred by the classroom method Motorola adopted three new methods. They are:</a:t>
            </a:r>
          </a:p>
          <a:p>
            <a:pPr>
              <a:buNone/>
            </a:pPr>
            <a:endParaRPr lang="en-US" dirty="0"/>
          </a:p>
          <a:p>
            <a:r>
              <a:rPr lang="en-US" dirty="0">
                <a:solidFill>
                  <a:schemeClr val="accent3"/>
                </a:solidFill>
              </a:rPr>
              <a:t>Self–Directed Learning Program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E-Learning Program</a:t>
            </a:r>
            <a:r>
              <a:rPr lang="en-US" dirty="0"/>
              <a:t>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 spd="slow">
    <p:wedg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C0000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Baskerville Old Face" pitchFamily="18" charset="0"/>
              </a:rPr>
              <a:t>SELF-DIRECTED LEARNING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752600"/>
            <a:ext cx="7498080" cy="48006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SDL is a learning process in which </a:t>
            </a: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individuals identify their training needs</a:t>
            </a:r>
            <a:r>
              <a:rPr lang="en-US" dirty="0"/>
              <a:t>, </a:t>
            </a: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set training goals </a:t>
            </a:r>
            <a:r>
              <a:rPr lang="en-US" dirty="0"/>
              <a:t>and </a:t>
            </a: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formulate strategies </a:t>
            </a:r>
            <a:r>
              <a:rPr lang="en-US" dirty="0"/>
              <a:t>for achieving those goals. </a:t>
            </a:r>
          </a:p>
          <a:p>
            <a:r>
              <a:rPr lang="en-US" dirty="0"/>
              <a:t>Learning under this system is highly </a:t>
            </a:r>
            <a:r>
              <a:rPr lang="en-US" dirty="0">
                <a:solidFill>
                  <a:schemeClr val="accent3"/>
                </a:solidFill>
              </a:rPr>
              <a:t>customized and relevant </a:t>
            </a:r>
            <a:r>
              <a:rPr lang="en-US" dirty="0"/>
              <a:t>to each employee.</a:t>
            </a:r>
          </a:p>
          <a:p>
            <a:r>
              <a:rPr lang="en-US" dirty="0"/>
              <a:t>Another advantage of SDL was that employees could </a:t>
            </a:r>
            <a:r>
              <a:rPr lang="en-US" dirty="0">
                <a:solidFill>
                  <a:srgbClr val="92D050"/>
                </a:solidFill>
              </a:rPr>
              <a:t>update their skills </a:t>
            </a:r>
            <a:r>
              <a:rPr lang="en-US" dirty="0"/>
              <a:t>as and when required.</a:t>
            </a:r>
          </a:p>
        </p:txBody>
      </p:sp>
    </p:spTree>
  </p:cSld>
  <p:clrMapOvr>
    <a:masterClrMapping/>
  </p:clrMapOvr>
  <p:transition spd="slow">
    <p:wedg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71800" y="1905000"/>
            <a:ext cx="3124200" cy="5334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EVALUATE SDL READINESS OF EMPLOYEES</a:t>
            </a:r>
          </a:p>
        </p:txBody>
      </p:sp>
      <p:sp>
        <p:nvSpPr>
          <p:cNvPr id="3" name="Rectangle 2"/>
          <p:cNvSpPr/>
          <p:nvPr/>
        </p:nvSpPr>
        <p:spPr>
          <a:xfrm>
            <a:off x="2971800" y="6324600"/>
            <a:ext cx="3124200" cy="5334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EVALUATE LEARNING EFFECTIVENESS</a:t>
            </a:r>
          </a:p>
        </p:txBody>
      </p:sp>
      <p:sp>
        <p:nvSpPr>
          <p:cNvPr id="4" name="Rectangle 3"/>
          <p:cNvSpPr/>
          <p:nvPr/>
        </p:nvSpPr>
        <p:spPr>
          <a:xfrm>
            <a:off x="2971800" y="5486400"/>
            <a:ext cx="3124200" cy="5334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IMPLEMENT TRAINING PLAN</a:t>
            </a:r>
          </a:p>
        </p:txBody>
      </p:sp>
      <p:sp>
        <p:nvSpPr>
          <p:cNvPr id="5" name="Rectangle 4"/>
          <p:cNvSpPr/>
          <p:nvPr/>
        </p:nvSpPr>
        <p:spPr>
          <a:xfrm>
            <a:off x="2971800" y="3733800"/>
            <a:ext cx="3124200" cy="5334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FORMULATE LEARNING OBJECTIVES</a:t>
            </a:r>
          </a:p>
        </p:txBody>
      </p:sp>
      <p:sp>
        <p:nvSpPr>
          <p:cNvPr id="6" name="Rectangle 5"/>
          <p:cNvSpPr/>
          <p:nvPr/>
        </p:nvSpPr>
        <p:spPr>
          <a:xfrm>
            <a:off x="2971800" y="2819400"/>
            <a:ext cx="3124200" cy="5334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MOTIVATE EMPLOYEES FOR SDL</a:t>
            </a:r>
          </a:p>
        </p:txBody>
      </p:sp>
      <p:sp>
        <p:nvSpPr>
          <p:cNvPr id="7" name="Rectangle 6"/>
          <p:cNvSpPr/>
          <p:nvPr/>
        </p:nvSpPr>
        <p:spPr>
          <a:xfrm>
            <a:off x="2971800" y="990600"/>
            <a:ext cx="3124200" cy="5334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IDENTIFY TRAINING NEEDS</a:t>
            </a:r>
          </a:p>
        </p:txBody>
      </p:sp>
      <p:sp>
        <p:nvSpPr>
          <p:cNvPr id="8" name="Rectangle 7"/>
          <p:cNvSpPr/>
          <p:nvPr/>
        </p:nvSpPr>
        <p:spPr>
          <a:xfrm>
            <a:off x="2971800" y="4572000"/>
            <a:ext cx="3124200" cy="5334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DEVELOP AND ACQUIRE TRAINING RESOURCES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28800" y="228600"/>
            <a:ext cx="63466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u="sng" dirty="0">
                <a:solidFill>
                  <a:schemeClr val="accent2">
                    <a:lumMod val="20000"/>
                    <a:lumOff val="80000"/>
                  </a:schemeClr>
                </a:solidFill>
                <a:latin typeface="Baskerville Old Face" pitchFamily="18" charset="0"/>
              </a:rPr>
              <a:t>MOTOROLA SELF-DIRECTED LEARNING PROCESS</a:t>
            </a:r>
          </a:p>
        </p:txBody>
      </p:sp>
      <p:sp>
        <p:nvSpPr>
          <p:cNvPr id="13" name="Down Arrow 12"/>
          <p:cNvSpPr/>
          <p:nvPr/>
        </p:nvSpPr>
        <p:spPr>
          <a:xfrm>
            <a:off x="4191000" y="1524000"/>
            <a:ext cx="4572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wn Arrow 13"/>
          <p:cNvSpPr/>
          <p:nvPr/>
        </p:nvSpPr>
        <p:spPr>
          <a:xfrm>
            <a:off x="4191000" y="2438400"/>
            <a:ext cx="484632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own Arrow 14"/>
          <p:cNvSpPr/>
          <p:nvPr/>
        </p:nvSpPr>
        <p:spPr>
          <a:xfrm>
            <a:off x="4191000" y="3352800"/>
            <a:ext cx="484632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own Arrow 15"/>
          <p:cNvSpPr/>
          <p:nvPr/>
        </p:nvSpPr>
        <p:spPr>
          <a:xfrm>
            <a:off x="4191000" y="5105400"/>
            <a:ext cx="484632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own Arrow 16"/>
          <p:cNvSpPr/>
          <p:nvPr/>
        </p:nvSpPr>
        <p:spPr>
          <a:xfrm>
            <a:off x="4191000" y="6019800"/>
            <a:ext cx="484632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Down Arrow 18"/>
          <p:cNvSpPr/>
          <p:nvPr/>
        </p:nvSpPr>
        <p:spPr>
          <a:xfrm>
            <a:off x="4191000" y="4267200"/>
            <a:ext cx="484632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wedg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238</TotalTime>
  <Words>1030</Words>
  <Application>Microsoft Office PowerPoint</Application>
  <PresentationFormat>On-screen Show (4:3)</PresentationFormat>
  <Paragraphs>89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Baskerville Old Face</vt:lpstr>
      <vt:lpstr>Gill Sans MT</vt:lpstr>
      <vt:lpstr>Verdana</vt:lpstr>
      <vt:lpstr>Wingdings</vt:lpstr>
      <vt:lpstr>Wingdings 2</vt:lpstr>
      <vt:lpstr>Solstice</vt:lpstr>
      <vt:lpstr>E-LEARNING INITIATIVES AT MOTOROLA</vt:lpstr>
      <vt:lpstr>INTRODUCTION OF THE COMPANY</vt:lpstr>
      <vt:lpstr>NEED FOR TRAINING IN MOTOROLA INC.</vt:lpstr>
      <vt:lpstr>ESTABLISHMENT OF MOTOROLA TRAINING AND EDUCATION CENTER</vt:lpstr>
      <vt:lpstr>MTEC RENAMED AS MU</vt:lpstr>
      <vt:lpstr>CHALLENGES FACED BY MU</vt:lpstr>
      <vt:lpstr>NEW METHODS OF TRAINING AS ADOPTED BY MOTOROLA</vt:lpstr>
      <vt:lpstr>SELF-DIRECTED LEARNING PROGRAM</vt:lpstr>
      <vt:lpstr>PowerPoint Presentation</vt:lpstr>
      <vt:lpstr>  E-LEARNING PROGRAMS</vt:lpstr>
      <vt:lpstr>E-LEARNING PROGRAMS IN MOTOROLA</vt:lpstr>
      <vt:lpstr>STEPS IN E-LEARNING</vt:lpstr>
      <vt:lpstr>COLLEGE FOR LEARNING TECHNOLOGIES</vt:lpstr>
      <vt:lpstr>REASONS FOR E-LERNING NOT BEING A COMPLETE SUCCESS</vt:lpstr>
      <vt:lpstr>LEARNING GUIDES</vt:lpstr>
      <vt:lpstr>RECENT DEVELOPMENTS</vt:lpstr>
      <vt:lpstr>CONCLUSION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E-LEARNING INITIATIVES AT MOTOROLA</dc:title>
  <dc:creator>Rini</dc:creator>
  <cp:lastModifiedBy>OWNER</cp:lastModifiedBy>
  <cp:revision>42</cp:revision>
  <dcterms:created xsi:type="dcterms:W3CDTF">2011-07-29T15:05:58Z</dcterms:created>
  <dcterms:modified xsi:type="dcterms:W3CDTF">2025-01-20T16:03:39Z</dcterms:modified>
</cp:coreProperties>
</file>